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70" r:id="rId7"/>
    <p:sldId id="269" r:id="rId8"/>
    <p:sldId id="275" r:id="rId9"/>
    <p:sldId id="277" r:id="rId10"/>
    <p:sldId id="276" r:id="rId11"/>
    <p:sldId id="282" r:id="rId12"/>
    <p:sldId id="283" r:id="rId13"/>
    <p:sldId id="285" r:id="rId14"/>
    <p:sldId id="286" r:id="rId15"/>
    <p:sldId id="287" r:id="rId16"/>
    <p:sldId id="284" r:id="rId17"/>
    <p:sldId id="272" r:id="rId18"/>
    <p:sldId id="273" r:id="rId19"/>
    <p:sldId id="260" r:id="rId20"/>
    <p:sldId id="263" r:id="rId21"/>
    <p:sldId id="261" r:id="rId22"/>
    <p:sldId id="262" r:id="rId23"/>
    <p:sldId id="274" r:id="rId24"/>
    <p:sldId id="265" r:id="rId25"/>
    <p:sldId id="266" r:id="rId26"/>
    <p:sldId id="267" r:id="rId27"/>
    <p:sldId id="278" r:id="rId28"/>
    <p:sldId id="279" r:id="rId29"/>
    <p:sldId id="280" r:id="rId30"/>
    <p:sldId id="289" r:id="rId3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mMhfNie4169DdRL5w7TAw==" hashData="muHBATZLnHGJhVJIgqnnYObnVz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8" autoAdjust="0"/>
  </p:normalViewPr>
  <p:slideViewPr>
    <p:cSldViewPr snapToGrid="0" snapToObjects="1">
      <p:cViewPr varScale="1">
        <p:scale>
          <a:sx n="79" d="100"/>
          <a:sy n="79" d="100"/>
        </p:scale>
        <p:origin x="-1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</p:spTree>
    <p:extLst>
      <p:ext uri="{BB962C8B-B14F-4D97-AF65-F5344CB8AC3E}">
        <p14:creationId xmlns:p14="http://schemas.microsoft.com/office/powerpoint/2010/main" val="236598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5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4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52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0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32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95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7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76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6/7/17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7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0" y="-14288"/>
            <a:ext cx="9144000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Hª del Mundo Contemporáneo</a:t>
            </a:r>
          </a:p>
        </p:txBody>
      </p:sp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3111500" y="90488"/>
            <a:ext cx="391791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Tema 3: Liberalismo</a:t>
            </a:r>
            <a:r>
              <a:rPr lang="es-ES" sz="20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y Nacionalismo</a:t>
            </a:r>
            <a:endParaRPr lang="es-E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slide" Target="slide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file://localhost/Users/isuarezg/webdepartament/Historia1bat/Tema%203/videos/LIBERALISMO%20Y%20NACIONALISMO%20SE%20EXTIENDEN%20POR%20EUROPA.mp4" TargetMode="External"/><Relationship Id="rId2" Type="http://schemas.openxmlformats.org/officeDocument/2006/relationships/video" Target="file://localhost/Users/isuarezg/webdepartament/Historia1bat/Tema%203/videos/LIBERALISMO%20Y%20NACIONALISMO%20SE%20EXTIENDEN%20POR%20EUROPA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.wikipedia.org/wiki/Unificaci%C3%B3n_de_Italia%23mediaviewer/File:Unificacion-de-Italia.gif" TargetMode="Externa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slide" Target="slide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slide" Target="slide2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slide" Target="slide2.xm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slide" Target="slide3.xml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slide" Target="slide4.xm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slide" Target="slide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" Target="slide26.xml"/><Relationship Id="rId8" Type="http://schemas.openxmlformats.org/officeDocument/2006/relationships/slide" Target="slide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slide" Target="slide25.xml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slide" Target="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2.xml"/><Relationship Id="rId3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4.xml"/><Relationship Id="rId3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cabiografias.com/bios/biografia/verDetalle/717/Napoleon%20Bonaparte" TargetMode="External"/><Relationship Id="rId4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6132" y="581547"/>
            <a:ext cx="6937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rgbClr val="0000FF"/>
                </a:solidFill>
              </a:rPr>
              <a:t>La Revolución Francesa (1789-1799)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75647" y="1251642"/>
            <a:ext cx="7574193" cy="22467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Causas: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Ascenso socio-económico de la burguesía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Difusión ideas ilustradas (</a:t>
            </a:r>
            <a:r>
              <a:rPr lang="es-ES" sz="2000" dirty="0" err="1" smtClean="0"/>
              <a:t>antiabsolutistas</a:t>
            </a:r>
            <a:r>
              <a:rPr lang="es-ES" sz="2000" dirty="0" smtClean="0"/>
              <a:t> y liberales)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Grave crisis económica (malas cosechas, aumento cargas campesinos por parte de la nobleza)</a:t>
            </a:r>
            <a:r>
              <a:rPr lang="es-ES" sz="2000" dirty="0" smtClean="0">
                <a:sym typeface="Wingdings"/>
              </a:rPr>
              <a:t> motines del pan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Quiebra de Hacienda (por guerra siete años, independencia EEUU, despilfarro real, etc..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7" y="3658608"/>
            <a:ext cx="7574193" cy="31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4069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La Restauración</a:t>
            </a:r>
            <a:r>
              <a:rPr lang="es-ES" sz="2400" baseline="30000" dirty="0" smtClean="0">
                <a:solidFill>
                  <a:srgbClr val="0000FF"/>
                </a:solidFill>
              </a:rPr>
              <a:t>(*)</a:t>
            </a:r>
            <a:r>
              <a:rPr lang="es-ES" sz="2400" dirty="0" smtClean="0">
                <a:solidFill>
                  <a:srgbClr val="0000FF"/>
                </a:solidFill>
              </a:rPr>
              <a:t>, 1814-1848.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00052" y="1329146"/>
            <a:ext cx="8330165" cy="224676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Congreso de Viena </a:t>
            </a:r>
            <a:r>
              <a:rPr lang="es-ES" sz="2000" dirty="0" smtClean="0"/>
              <a:t>(1814-15), </a:t>
            </a:r>
            <a:r>
              <a:rPr lang="es-ES" sz="2000" dirty="0" err="1" smtClean="0"/>
              <a:t>Metternich</a:t>
            </a:r>
            <a:r>
              <a:rPr lang="es-E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Retorno al Absolutismo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Legitimismo</a:t>
            </a:r>
            <a:r>
              <a:rPr lang="es-ES" sz="2000" b="1" baseline="30000" dirty="0" smtClean="0"/>
              <a:t>(*)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Pequeñas concesiones al liberalismo (</a:t>
            </a:r>
            <a:r>
              <a:rPr lang="es-ES" sz="2000" b="1" dirty="0" smtClean="0"/>
              <a:t>Cartas Otorgadas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Derecho de intervención del absolutismo ante revoluciones liberales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b="1" dirty="0" smtClean="0">
                <a:sym typeface="Wingdings"/>
              </a:rPr>
              <a:t>SANTA ALIANZA </a:t>
            </a:r>
            <a:r>
              <a:rPr lang="es-ES" sz="2000" dirty="0" smtClean="0">
                <a:sym typeface="Wingdings"/>
              </a:rPr>
              <a:t>(Prusia, Rusia, Austria)</a:t>
            </a:r>
            <a:endParaRPr lang="es-ES" sz="2000" dirty="0" smtClean="0"/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Reordenación del </a:t>
            </a:r>
            <a:r>
              <a:rPr lang="es-ES" sz="2000" dirty="0" smtClean="0">
                <a:hlinkClick r:id="rId2" action="ppaction://hlinksldjump"/>
              </a:rPr>
              <a:t>mapa Europeo</a:t>
            </a:r>
            <a:r>
              <a:rPr lang="es-ES" sz="2000" dirty="0" smtClean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547" y="3834423"/>
            <a:ext cx="4300670" cy="30276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21535"/>
            <a:ext cx="4569646" cy="173646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79248" y="4474776"/>
            <a:ext cx="363432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Caricaturas de la Santa Alianza y del Congreso de Viena</a:t>
            </a:r>
          </a:p>
        </p:txBody>
      </p:sp>
    </p:spTree>
    <p:extLst>
      <p:ext uri="{BB962C8B-B14F-4D97-AF65-F5344CB8AC3E}">
        <p14:creationId xmlns:p14="http://schemas.microsoft.com/office/powerpoint/2010/main" val="291982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BERALISMO Y NACIONALISMO SE EXTIENDEN POR EUROP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587" y="863826"/>
            <a:ext cx="7992232" cy="59941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00052" y="374795"/>
            <a:ext cx="633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Las oleadas revolucionarias (hasta el minuto 10)..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272079" y="529924"/>
            <a:ext cx="1251740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200" b="1" u="sng" dirty="0" smtClean="0"/>
              <a:t>Recoger apuntes</a:t>
            </a:r>
          </a:p>
        </p:txBody>
      </p:sp>
    </p:spTree>
    <p:extLst>
      <p:ext uri="{BB962C8B-B14F-4D97-AF65-F5344CB8AC3E}">
        <p14:creationId xmlns:p14="http://schemas.microsoft.com/office/powerpoint/2010/main" val="293872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831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La aparición del concepto “Estado-Nación. El nacionalismo y la creación de los Estados Nacionales. El caso Italiano y Alemán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80558" y="1992347"/>
            <a:ext cx="3735861" cy="440120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Causas de la aparición del Nacionalismo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Necesidad para el desarrollo industrial de un mercado nacional con regulación común (el movimiento será impulsado por la burguesía)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El liberalismo difundió la idea de la “</a:t>
            </a:r>
            <a:r>
              <a:rPr lang="es-ES" sz="2000" b="1" dirty="0" smtClean="0"/>
              <a:t>libertad” nacional </a:t>
            </a:r>
            <a:r>
              <a:rPr lang="es-ES" sz="2000" dirty="0" smtClean="0"/>
              <a:t>y del “</a:t>
            </a:r>
            <a:r>
              <a:rPr lang="es-ES" sz="2000" b="1" dirty="0" smtClean="0"/>
              <a:t>alma</a:t>
            </a:r>
            <a:r>
              <a:rPr lang="es-ES" sz="2000" dirty="0" smtClean="0"/>
              <a:t>” de los pueblos.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Identificación del nacionalismo con el </a:t>
            </a:r>
            <a:r>
              <a:rPr lang="es-ES" sz="2000" b="1" dirty="0" smtClean="0"/>
              <a:t>Romanticismo</a:t>
            </a:r>
            <a:r>
              <a:rPr lang="es-ES" sz="2000" b="1" baseline="30000" dirty="0"/>
              <a:t>(*)</a:t>
            </a:r>
            <a:r>
              <a:rPr lang="es-ES" sz="2000" dirty="0" smtClean="0"/>
              <a:t>. “</a:t>
            </a:r>
            <a:r>
              <a:rPr lang="es-ES" sz="2000" i="1" dirty="0" smtClean="0"/>
              <a:t>Lucha de los pueblos contra la tiranía absolutista”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80559" y="1456848"/>
            <a:ext cx="7707981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dirty="0"/>
              <a:t>Concepto de </a:t>
            </a:r>
            <a:r>
              <a:rPr lang="es-ES" sz="2000" b="1" dirty="0" smtClean="0"/>
              <a:t>Nación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, </a:t>
            </a:r>
            <a:r>
              <a:rPr lang="es-ES" sz="2000" dirty="0"/>
              <a:t>de </a:t>
            </a:r>
            <a:r>
              <a:rPr lang="es-ES" sz="2000" b="1" dirty="0" smtClean="0"/>
              <a:t>Estado</a:t>
            </a:r>
            <a:r>
              <a:rPr lang="es-ES" sz="2000" b="1" baseline="30000" dirty="0"/>
              <a:t>(*)</a:t>
            </a:r>
            <a:r>
              <a:rPr lang="es-ES" sz="2000" dirty="0" smtClean="0"/>
              <a:t> </a:t>
            </a:r>
            <a:r>
              <a:rPr lang="es-ES" sz="2000" dirty="0"/>
              <a:t>y de </a:t>
            </a:r>
            <a:r>
              <a:rPr lang="es-ES" sz="2000" b="1" dirty="0" smtClean="0"/>
              <a:t>Estado-Nación</a:t>
            </a:r>
            <a:r>
              <a:rPr lang="es-ES" sz="2000" b="1" baseline="30000" dirty="0"/>
              <a:t>(*)</a:t>
            </a:r>
            <a:endParaRPr lang="es-ES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550" y="2125259"/>
            <a:ext cx="5009450" cy="369851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404441" y="5884460"/>
            <a:ext cx="202149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400" dirty="0" smtClean="0"/>
              <a:t>Elementos de una nación</a:t>
            </a:r>
          </a:p>
        </p:txBody>
      </p:sp>
    </p:spTree>
    <p:extLst>
      <p:ext uri="{BB962C8B-B14F-4D97-AF65-F5344CB8AC3E}">
        <p14:creationId xmlns:p14="http://schemas.microsoft.com/office/powerpoint/2010/main" val="194898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2054" y="1284838"/>
            <a:ext cx="8180502" cy="37856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Tipos de nacionalismo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Coincidencia de nación con fronteras de antiguos estados </a:t>
            </a:r>
            <a:r>
              <a:rPr lang="es-ES" sz="2000" dirty="0" smtClean="0"/>
              <a:t>(</a:t>
            </a:r>
            <a:r>
              <a:rPr lang="es-ES" sz="2000" dirty="0" err="1" smtClean="0"/>
              <a:t>Ej</a:t>
            </a:r>
            <a:r>
              <a:rPr lang="es-ES" sz="2000" dirty="0" smtClean="0"/>
              <a:t>: Portugal). No fue problemático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Coincidencia de varias naciones con fronteras estados </a:t>
            </a:r>
            <a:r>
              <a:rPr lang="es-ES" sz="2000" dirty="0" smtClean="0"/>
              <a:t>(</a:t>
            </a:r>
            <a:r>
              <a:rPr lang="es-ES" sz="2000" dirty="0" err="1" smtClean="0"/>
              <a:t>Ej</a:t>
            </a:r>
            <a:r>
              <a:rPr lang="es-ES" sz="2000" dirty="0" smtClean="0"/>
              <a:t>: España, Gran Bretaña).- Causó problemas de nacionalismo-separatismo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Centrípeto</a:t>
            </a:r>
            <a:r>
              <a:rPr lang="es-ES" sz="2000" b="1" baseline="30000" dirty="0"/>
              <a:t>(*)</a:t>
            </a:r>
            <a:r>
              <a:rPr lang="es-ES" sz="2000" dirty="0" smtClean="0"/>
              <a:t>: Nación que está repartido en varios estados y aspira a reunificación (</a:t>
            </a:r>
            <a:r>
              <a:rPr lang="es-ES" sz="2000" dirty="0" err="1" smtClean="0"/>
              <a:t>Ej</a:t>
            </a:r>
            <a:r>
              <a:rPr lang="es-ES" sz="2000" dirty="0" smtClean="0"/>
              <a:t>: Italia y Alemania). Necesitaron de episodios violentos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Centrífugo</a:t>
            </a:r>
            <a:r>
              <a:rPr lang="es-ES" sz="2000" b="1" baseline="30000" dirty="0"/>
              <a:t>(*)</a:t>
            </a:r>
            <a:r>
              <a:rPr lang="es-ES" sz="2000" dirty="0" smtClean="0"/>
              <a:t>: Naciones “obligadas a convivir en un Estado. Sufrirán fenómenos independentistas. Ejemplos:</a:t>
            </a:r>
            <a:endParaRPr lang="es-ES" sz="2000" dirty="0"/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Grecia</a:t>
            </a:r>
            <a:r>
              <a:rPr lang="es-ES" sz="2000" dirty="0" smtClean="0"/>
              <a:t>, en 1820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Bélgica,</a:t>
            </a:r>
            <a:r>
              <a:rPr lang="es-ES" sz="2000" dirty="0" smtClean="0"/>
              <a:t> en 1831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Fenómenos nacionalistas en Revolución 1848.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00052" y="581547"/>
            <a:ext cx="83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La construcción de los Estados Nacionales..2</a:t>
            </a:r>
          </a:p>
        </p:txBody>
      </p:sp>
    </p:spTree>
    <p:extLst>
      <p:ext uri="{BB962C8B-B14F-4D97-AF65-F5344CB8AC3E}">
        <p14:creationId xmlns:p14="http://schemas.microsoft.com/office/powerpoint/2010/main" val="394300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0052" y="581547"/>
            <a:ext cx="83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La unificación Italiana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00052" y="1151930"/>
            <a:ext cx="5096357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Situación tras congreso de Viena. </a:t>
            </a:r>
            <a:r>
              <a:rPr lang="es-ES" sz="2000" dirty="0" smtClean="0">
                <a:hlinkClick r:id="rId2"/>
              </a:rPr>
              <a:t>Ver mapa</a:t>
            </a:r>
            <a:endParaRPr lang="es-ES" sz="2000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710294"/>
            <a:ext cx="3390900" cy="4699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00053" y="1846031"/>
            <a:ext cx="5096356" cy="37548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Evolución</a:t>
            </a:r>
            <a:r>
              <a:rPr lang="es-ES" sz="2000" dirty="0" smtClean="0"/>
              <a:t>: 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/>
              <a:t>Década 1830</a:t>
            </a:r>
            <a:r>
              <a:rPr lang="es-ES" dirty="0" smtClean="0">
                <a:sym typeface="Wingdings"/>
              </a:rPr>
              <a:t> aparición del </a:t>
            </a:r>
            <a:r>
              <a:rPr lang="es-ES" b="1" dirty="0" err="1" smtClean="0">
                <a:sym typeface="Wingdings"/>
              </a:rPr>
              <a:t>Risorgimento</a:t>
            </a:r>
            <a:r>
              <a:rPr lang="es-ES" b="1" baseline="30000" dirty="0"/>
              <a:t>(*)</a:t>
            </a:r>
            <a:r>
              <a:rPr lang="es-ES" dirty="0" smtClean="0">
                <a:sym typeface="Wingdings"/>
              </a:rPr>
              <a:t> (</a:t>
            </a:r>
            <a:r>
              <a:rPr lang="es-ES" b="1" dirty="0" err="1" smtClean="0">
                <a:sym typeface="Wingdings"/>
              </a:rPr>
              <a:t>G.Mazzini</a:t>
            </a:r>
            <a:r>
              <a:rPr lang="es-ES" dirty="0" smtClean="0">
                <a:sym typeface="Wingdings"/>
              </a:rPr>
              <a:t>, </a:t>
            </a:r>
            <a:r>
              <a:rPr lang="es-ES" b="1" dirty="0" smtClean="0">
                <a:sym typeface="Wingdings"/>
              </a:rPr>
              <a:t>Joven Italia</a:t>
            </a:r>
            <a:r>
              <a:rPr lang="es-ES" dirty="0" smtClean="0">
                <a:sym typeface="Wingdings"/>
              </a:rPr>
              <a:t> objetivo: República Democrática Italiana mediante insurrección popular </a:t>
            </a: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1848  Fenómenos nacionalistas fracasados menos en </a:t>
            </a:r>
            <a:r>
              <a:rPr lang="es-ES" b="1" dirty="0" smtClean="0">
                <a:sym typeface="Wingdings"/>
              </a:rPr>
              <a:t>Piamonte-Cerdeña</a:t>
            </a:r>
            <a:r>
              <a:rPr lang="es-ES" dirty="0" smtClean="0">
                <a:sym typeface="Wingdings"/>
              </a:rPr>
              <a:t>. Monarquía Constitucional de la casa de </a:t>
            </a:r>
            <a:r>
              <a:rPr lang="es-ES" b="1" dirty="0" smtClean="0">
                <a:sym typeface="Wingdings"/>
              </a:rPr>
              <a:t>Saboya</a:t>
            </a:r>
            <a:r>
              <a:rPr lang="es-ES" b="1" baseline="30000" dirty="0"/>
              <a:t>(*)</a:t>
            </a:r>
            <a:r>
              <a:rPr lang="es-ES" dirty="0" smtClean="0">
                <a:sym typeface="Wingdings"/>
              </a:rPr>
              <a:t>, Rey </a:t>
            </a:r>
            <a:r>
              <a:rPr lang="es-ES" b="1" dirty="0" err="1" smtClean="0">
                <a:sym typeface="Wingdings"/>
              </a:rPr>
              <a:t>Victor</a:t>
            </a:r>
            <a:r>
              <a:rPr lang="es-ES" b="1" dirty="0" smtClean="0">
                <a:sym typeface="Wingdings"/>
              </a:rPr>
              <a:t> Manuel</a:t>
            </a:r>
            <a:r>
              <a:rPr lang="es-ES" b="1" baseline="30000" dirty="0"/>
              <a:t>(*)</a:t>
            </a:r>
            <a:r>
              <a:rPr lang="es-ES" b="1" dirty="0" smtClean="0">
                <a:sym typeface="Wingdings"/>
              </a:rPr>
              <a:t>,</a:t>
            </a:r>
            <a:r>
              <a:rPr lang="es-ES" dirty="0" smtClean="0">
                <a:sym typeface="Wingdings"/>
              </a:rPr>
              <a:t> primer ministro </a:t>
            </a:r>
            <a:r>
              <a:rPr lang="es-ES" b="1" dirty="0" err="1" smtClean="0">
                <a:sym typeface="Wingdings"/>
              </a:rPr>
              <a:t>Cavour</a:t>
            </a:r>
            <a:r>
              <a:rPr lang="es-ES" b="1" baseline="30000" dirty="0"/>
              <a:t>(*</a:t>
            </a:r>
            <a:r>
              <a:rPr lang="es-ES" b="1" baseline="30000" dirty="0" smtClean="0"/>
              <a:t>).</a:t>
            </a:r>
            <a:endParaRPr lang="es-ES" b="1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dirty="0" smtClean="0">
                <a:sym typeface="Wingdings"/>
              </a:rPr>
              <a:t>1859-</a:t>
            </a:r>
            <a:r>
              <a:rPr lang="es-ES" b="1" dirty="0" smtClean="0">
                <a:sym typeface="Wingdings"/>
              </a:rPr>
              <a:t>1871</a:t>
            </a:r>
            <a:r>
              <a:rPr lang="es-ES" dirty="0" smtClean="0">
                <a:sym typeface="Wingdings"/>
              </a:rPr>
              <a:t> El reino del Piamonte engloba a estado Norte de Italia. </a:t>
            </a:r>
            <a:r>
              <a:rPr lang="es-ES" b="1" dirty="0" err="1" smtClean="0">
                <a:sym typeface="Wingdings"/>
              </a:rPr>
              <a:t>Giussepe</a:t>
            </a:r>
            <a:r>
              <a:rPr lang="es-ES" b="1" dirty="0" smtClean="0">
                <a:sym typeface="Wingdings"/>
              </a:rPr>
              <a:t> Garibaldi</a:t>
            </a:r>
            <a:r>
              <a:rPr lang="es-ES" b="1" baseline="30000" dirty="0"/>
              <a:t>(*) </a:t>
            </a:r>
            <a:r>
              <a:rPr lang="es-ES" dirty="0" smtClean="0">
                <a:sym typeface="Wingdings"/>
              </a:rPr>
              <a:t>(casacas rojas) conquista reino de las </a:t>
            </a:r>
            <a:r>
              <a:rPr lang="es-ES" b="1" dirty="0" smtClean="0">
                <a:sym typeface="Wingdings"/>
              </a:rPr>
              <a:t>Dos </a:t>
            </a:r>
            <a:r>
              <a:rPr lang="es-ES" b="1" dirty="0" err="1" smtClean="0">
                <a:sym typeface="Wingdings"/>
              </a:rPr>
              <a:t>Sicilias</a:t>
            </a:r>
            <a:r>
              <a:rPr lang="es-ES" sz="2000" dirty="0" smtClean="0">
                <a:sym typeface="Wingdings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00052" y="5705520"/>
            <a:ext cx="6442789" cy="9233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Restos y retos</a:t>
            </a:r>
            <a:r>
              <a:rPr lang="es-E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Estado del </a:t>
            </a:r>
            <a:r>
              <a:rPr lang="es-ES" b="1" dirty="0" smtClean="0"/>
              <a:t>Vaticano </a:t>
            </a:r>
            <a:r>
              <a:rPr lang="es-ES" dirty="0" smtClean="0"/>
              <a:t>y </a:t>
            </a:r>
            <a:r>
              <a:rPr lang="es-ES" b="1" dirty="0" smtClean="0"/>
              <a:t>San Marino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Desequilibrio Norte industrializado y Sur más agrario y atrasado  </a:t>
            </a:r>
          </a:p>
        </p:txBody>
      </p:sp>
    </p:spTree>
    <p:extLst>
      <p:ext uri="{BB962C8B-B14F-4D97-AF65-F5344CB8AC3E}">
        <p14:creationId xmlns:p14="http://schemas.microsoft.com/office/powerpoint/2010/main" val="408486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00052" y="581547"/>
            <a:ext cx="83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La unificación Alemana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80560" y="1033784"/>
            <a:ext cx="4217358" cy="3693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Situación antes de la unificación. </a:t>
            </a:r>
            <a:r>
              <a:rPr lang="es-ES" dirty="0" smtClean="0">
                <a:hlinkClick r:id="rId2" action="ppaction://hlinksldjump"/>
              </a:rPr>
              <a:t>Ver Mapa</a:t>
            </a:r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005" y="581547"/>
            <a:ext cx="2383057" cy="32138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005" y="3795437"/>
            <a:ext cx="2383057" cy="315615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0560" y="1521139"/>
            <a:ext cx="6379020" cy="507831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/>
              <a:t>Evolución: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1815. Congreso de Viena</a:t>
            </a:r>
            <a:r>
              <a:rPr lang="es-ES" dirty="0" smtClean="0">
                <a:sym typeface="Wingdings"/>
              </a:rPr>
              <a:t> </a:t>
            </a:r>
            <a:r>
              <a:rPr lang="es-ES" b="1" dirty="0" smtClean="0">
                <a:sym typeface="Wingdings"/>
              </a:rPr>
              <a:t>Confederación Germánica </a:t>
            </a:r>
            <a:r>
              <a:rPr lang="es-ES" dirty="0" smtClean="0">
                <a:sym typeface="Wingdings"/>
              </a:rPr>
              <a:t>(39 estados) con presencia de </a:t>
            </a:r>
            <a:r>
              <a:rPr lang="es-ES" b="1" dirty="0" smtClean="0">
                <a:sym typeface="Wingdings"/>
              </a:rPr>
              <a:t>Prusia</a:t>
            </a:r>
            <a:r>
              <a:rPr lang="es-ES" dirty="0" smtClean="0">
                <a:sym typeface="Wingdings"/>
              </a:rPr>
              <a:t> y </a:t>
            </a:r>
            <a:r>
              <a:rPr lang="es-ES" b="1" dirty="0" smtClean="0">
                <a:sym typeface="Wingdings"/>
              </a:rPr>
              <a:t>Austria</a:t>
            </a:r>
            <a:r>
              <a:rPr lang="es-ES" dirty="0" smtClean="0">
                <a:sym typeface="Wingdings"/>
              </a:rPr>
              <a:t>. El </a:t>
            </a:r>
            <a:r>
              <a:rPr lang="es-ES" b="1" dirty="0" smtClean="0">
                <a:sym typeface="Wingdings"/>
              </a:rPr>
              <a:t>Romanticismo</a:t>
            </a:r>
            <a:r>
              <a:rPr lang="es-ES" dirty="0" smtClean="0">
                <a:sym typeface="Wingdings"/>
              </a:rPr>
              <a:t> difunde la idea de la “</a:t>
            </a:r>
            <a:r>
              <a:rPr lang="es-ES" b="1" dirty="0" smtClean="0">
                <a:sym typeface="Wingdings"/>
              </a:rPr>
              <a:t>Gran Alemania</a:t>
            </a:r>
            <a:r>
              <a:rPr lang="es-ES" dirty="0" smtClean="0">
                <a:sym typeface="Wingdings"/>
              </a:rPr>
              <a:t>” (heredera del antiguo </a:t>
            </a:r>
            <a:r>
              <a:rPr lang="es-ES" b="1" dirty="0" smtClean="0">
                <a:sym typeface="Wingdings"/>
              </a:rPr>
              <a:t>Imperio Germánico</a:t>
            </a:r>
            <a:r>
              <a:rPr lang="es-ES" dirty="0" smtClean="0">
                <a:sym typeface="Wingding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1834 </a:t>
            </a:r>
            <a:r>
              <a:rPr lang="es-ES" b="1" dirty="0" err="1" smtClean="0">
                <a:sym typeface="Wingdings"/>
              </a:rPr>
              <a:t>Zollverein</a:t>
            </a:r>
            <a:r>
              <a:rPr lang="es-ES" baseline="30000" dirty="0" smtClean="0">
                <a:sym typeface="Wingdings"/>
              </a:rPr>
              <a:t>(*) </a:t>
            </a:r>
            <a:r>
              <a:rPr lang="es-ES" dirty="0" smtClean="0">
                <a:sym typeface="Wingdings"/>
              </a:rPr>
              <a:t> Gran parte de los 39 estado dirigidos por Prusia.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1864  </a:t>
            </a:r>
            <a:r>
              <a:rPr lang="es-ES" b="1" dirty="0" smtClean="0">
                <a:sym typeface="Wingdings"/>
              </a:rPr>
              <a:t>Guerras de Prusia con Dinamarca, Austria y Francia </a:t>
            </a:r>
            <a:r>
              <a:rPr lang="es-ES" dirty="0" smtClean="0">
                <a:sym typeface="Wingdings"/>
              </a:rPr>
              <a:t>(Batalla del </a:t>
            </a:r>
            <a:r>
              <a:rPr lang="es-ES" b="1" dirty="0" smtClean="0">
                <a:sym typeface="Wingdings"/>
              </a:rPr>
              <a:t>Sedán</a:t>
            </a:r>
            <a:r>
              <a:rPr lang="es-ES" dirty="0" smtClean="0">
                <a:sym typeface="Wingdings"/>
              </a:rPr>
              <a:t>, territorios de </a:t>
            </a:r>
            <a:r>
              <a:rPr lang="es-ES" b="1" dirty="0" smtClean="0">
                <a:sym typeface="Wingdings"/>
              </a:rPr>
              <a:t>Alsacia y Lorena</a:t>
            </a:r>
            <a:r>
              <a:rPr lang="es-ES" baseline="30000" dirty="0">
                <a:sym typeface="Wingdings"/>
              </a:rPr>
              <a:t>(*) </a:t>
            </a:r>
            <a:r>
              <a:rPr lang="es-ES" dirty="0" smtClean="0">
                <a:sym typeface="Wingdings"/>
              </a:rPr>
              <a:t>)  para ir incorporando territorios a Prusia</a:t>
            </a:r>
          </a:p>
          <a:p>
            <a:pPr marL="742950" lvl="1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Expansión dirigida por </a:t>
            </a:r>
            <a:r>
              <a:rPr lang="es-ES" b="1" dirty="0" smtClean="0">
                <a:sym typeface="Wingdings"/>
              </a:rPr>
              <a:t>Guillermo I</a:t>
            </a:r>
            <a:r>
              <a:rPr lang="es-ES" baseline="30000" dirty="0">
                <a:sym typeface="Wingdings"/>
              </a:rPr>
              <a:t>(*) </a:t>
            </a:r>
            <a:r>
              <a:rPr lang="es-ES" dirty="0" smtClean="0">
                <a:sym typeface="Wingdings"/>
              </a:rPr>
              <a:t> y el canciller </a:t>
            </a:r>
            <a:r>
              <a:rPr lang="es-ES" b="1" dirty="0" smtClean="0">
                <a:sym typeface="Wingdings"/>
              </a:rPr>
              <a:t>Otto Von Bismark</a:t>
            </a:r>
            <a:r>
              <a:rPr lang="es-ES" baseline="30000" dirty="0">
                <a:sym typeface="Wingdings"/>
              </a:rPr>
              <a:t>(*) </a:t>
            </a:r>
            <a:endParaRPr lang="es-ES" b="1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1871  Proclamación </a:t>
            </a:r>
            <a:r>
              <a:rPr lang="es-ES" b="1" dirty="0" smtClean="0">
                <a:sym typeface="Wingdings"/>
              </a:rPr>
              <a:t>Segundo Reich </a:t>
            </a:r>
            <a:r>
              <a:rPr lang="es-ES" dirty="0" smtClean="0">
                <a:sym typeface="Wingdings"/>
              </a:rPr>
              <a:t>de raíz prusiana </a:t>
            </a:r>
            <a:r>
              <a:rPr lang="es-ES" u="sng" dirty="0" smtClean="0">
                <a:sym typeface="Wingdings"/>
              </a:rPr>
              <a:t>conservadora y militarista.</a:t>
            </a:r>
          </a:p>
          <a:p>
            <a:r>
              <a:rPr lang="es-ES" b="1" dirty="0" smtClean="0">
                <a:sym typeface="Wingdings"/>
              </a:rPr>
              <a:t>Retos: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Dualismo religioso. Norte Protestante, Sur católico.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Resentimiento francés (Alsacia y Lorena)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ym typeface="Wingdings"/>
              </a:rPr>
              <a:t>No formación Gran Alemania con parte de Austria (2ª G.M.)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00573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31015" y="2879807"/>
            <a:ext cx="568076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4800" dirty="0" smtClean="0">
                <a:solidFill>
                  <a:srgbClr val="0000FF"/>
                </a:solidFill>
              </a:rPr>
              <a:t>Fin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34918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olucion francesa (1789). Canal Encuentro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931" y="749675"/>
            <a:ext cx="7333502" cy="5500127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382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́mo cambió Francia con la Revolución Francesa en dos minut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" y="764975"/>
            <a:ext cx="6887189" cy="5275293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24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4" y="623834"/>
            <a:ext cx="4102100" cy="4254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974" y="623834"/>
            <a:ext cx="4867528" cy="32387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252" y="3862539"/>
            <a:ext cx="3993948" cy="29954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75" y="4711763"/>
            <a:ext cx="3353910" cy="21573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22562" y="4992945"/>
            <a:ext cx="138369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Reunión Estados Generales</a:t>
            </a:r>
          </a:p>
          <a:p>
            <a:endParaRPr lang="es-ES" sz="1200" dirty="0" smtClean="0"/>
          </a:p>
          <a:p>
            <a:endParaRPr lang="es-ES" sz="1200" dirty="0"/>
          </a:p>
          <a:p>
            <a:r>
              <a:rPr lang="es-ES" sz="1200" dirty="0" smtClean="0"/>
              <a:t>Juramento del “juego de la pelota”</a:t>
            </a:r>
          </a:p>
        </p:txBody>
      </p:sp>
      <p:sp>
        <p:nvSpPr>
          <p:cNvPr id="7" name="Botón de acción: Hacia atrás o Anterior 6">
            <a:hlinkClick r:id="rId6" action="ppaction://hlinksldjump" highlightClick="1"/>
          </p:cNvPr>
          <p:cNvSpPr/>
          <p:nvPr/>
        </p:nvSpPr>
        <p:spPr>
          <a:xfrm>
            <a:off x="4611682" y="6410111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80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4299" y="377161"/>
            <a:ext cx="119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Fases.-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8847" y="875211"/>
            <a:ext cx="290377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1.-Moderada (1789-1792)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4299" y="1440841"/>
            <a:ext cx="8583646" cy="532453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Revuelta de los privilegiados</a:t>
            </a:r>
            <a:r>
              <a:rPr lang="es-ES" sz="2000" dirty="0" smtClean="0">
                <a:sym typeface="Wingdings"/>
              </a:rPr>
              <a:t> Ante reforma fiscal de ministro </a:t>
            </a:r>
            <a:r>
              <a:rPr lang="es-ES" sz="2000" b="1" dirty="0" err="1" smtClean="0">
                <a:sym typeface="Wingdings"/>
              </a:rPr>
              <a:t>Nécker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dirty="0" smtClean="0">
                <a:sym typeface="Wingdings"/>
                <a:hlinkClick r:id="rId2" action="ppaction://hlinksldjump"/>
              </a:rPr>
              <a:t>Revuelta de los estamentos privilegiados</a:t>
            </a:r>
            <a:r>
              <a:rPr lang="es-ES" sz="2000" dirty="0" smtClean="0">
                <a:sym typeface="Wingdings"/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Solución Real Convocatoria </a:t>
            </a:r>
            <a:r>
              <a:rPr lang="es-ES" sz="2000" dirty="0" smtClean="0">
                <a:sym typeface="Wingdings"/>
                <a:hlinkClick r:id="rId2" action="ppaction://hlinksldjump"/>
              </a:rPr>
              <a:t>ESTADOS GENERALES</a:t>
            </a:r>
            <a:r>
              <a:rPr lang="es-ES" sz="2000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 (1788)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Elaboración </a:t>
            </a:r>
            <a:r>
              <a:rPr lang="es-ES" sz="2000" b="1" dirty="0" smtClean="0"/>
              <a:t>Cuadernos de Quejas</a:t>
            </a:r>
            <a:r>
              <a:rPr lang="es-ES" sz="2000" b="1" baseline="30000" dirty="0" smtClean="0"/>
              <a:t>(*)</a:t>
            </a:r>
            <a:r>
              <a:rPr lang="es-ES" sz="2000" b="1" dirty="0" smtClean="0"/>
              <a:t> </a:t>
            </a:r>
            <a:r>
              <a:rPr lang="es-ES" sz="2000" dirty="0" smtClean="0"/>
              <a:t>al rey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Tercer estado consigue </a:t>
            </a:r>
            <a:r>
              <a:rPr lang="es-ES" sz="2000" b="1" dirty="0" smtClean="0"/>
              <a:t>mismo número de representantes </a:t>
            </a:r>
            <a:r>
              <a:rPr lang="es-ES" sz="2000" dirty="0" smtClean="0"/>
              <a:t>que los otros dos.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2 grandes grupos ideológicos: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Absolutistas. La mayoría, de estamentos privilegiados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Liberales “</a:t>
            </a:r>
            <a:r>
              <a:rPr lang="es-ES" sz="2000" b="1" dirty="0" smtClean="0"/>
              <a:t>Frente Patriótico</a:t>
            </a:r>
            <a:r>
              <a:rPr lang="es-ES" sz="2000" dirty="0" smtClean="0"/>
              <a:t>”. Ilustrados, burguesía, nobleza culta (</a:t>
            </a:r>
            <a:r>
              <a:rPr lang="es-ES" sz="2000" b="1" dirty="0" smtClean="0"/>
              <a:t>La </a:t>
            </a:r>
            <a:r>
              <a:rPr lang="es-ES" sz="2000" b="1" dirty="0" err="1" smtClean="0"/>
              <a:t>Fayette</a:t>
            </a:r>
            <a:r>
              <a:rPr lang="es-ES" sz="2000" dirty="0" smtClean="0"/>
              <a:t>)..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Reunión de </a:t>
            </a:r>
            <a:r>
              <a:rPr lang="es-ES" sz="2000" b="1" dirty="0" smtClean="0"/>
              <a:t>Estados Generales </a:t>
            </a:r>
            <a:r>
              <a:rPr lang="es-ES" sz="2000" dirty="0" smtClean="0"/>
              <a:t>(mayo de 1789)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b="1" dirty="0" smtClean="0">
                <a:sym typeface="Wingdings"/>
              </a:rPr>
              <a:t>cuestión de cómo votar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>
                <a:sym typeface="Wingdings"/>
                <a:hlinkClick r:id="rId2" action="ppaction://hlinksldjump"/>
              </a:rPr>
              <a:t>Juramento del Frontón de Pelota </a:t>
            </a:r>
            <a:r>
              <a:rPr lang="es-ES" sz="2000" dirty="0" smtClean="0">
                <a:sym typeface="Wingdings"/>
              </a:rPr>
              <a:t>(20-6-1789) Asamblea Nacional reconocida por el rey  </a:t>
            </a:r>
            <a:r>
              <a:rPr lang="es-ES" sz="2000" b="1" dirty="0" smtClean="0">
                <a:sym typeface="Wingdings"/>
              </a:rPr>
              <a:t>Asamblea Nacional Constituyente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. </a:t>
            </a:r>
            <a:r>
              <a:rPr lang="es-ES" sz="2000" dirty="0" smtClean="0">
                <a:sym typeface="Wingdings"/>
              </a:rPr>
              <a:t>(9-7-1789)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Asalto a la Bastilla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Formación de la </a:t>
            </a:r>
            <a:r>
              <a:rPr lang="es-ES" sz="2000" b="1" dirty="0" smtClean="0">
                <a:sym typeface="Wingdings"/>
              </a:rPr>
              <a:t>Guardia Nacional </a:t>
            </a:r>
            <a:r>
              <a:rPr lang="es-ES" sz="2000" dirty="0" smtClean="0">
                <a:sym typeface="Wingdings"/>
              </a:rPr>
              <a:t> el pueblo en armas</a:t>
            </a:r>
            <a:r>
              <a:rPr lang="es-ES" sz="2000" baseline="30000" dirty="0" smtClean="0">
                <a:sym typeface="Wingdings"/>
              </a:rPr>
              <a:t>(*)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Asalto al palacio de Versalles  traslado monarquía a París (</a:t>
            </a:r>
            <a:r>
              <a:rPr lang="es-ES" sz="2000" dirty="0" err="1" smtClean="0">
                <a:sym typeface="Wingdings"/>
              </a:rPr>
              <a:t>Tullerías</a:t>
            </a:r>
            <a:r>
              <a:rPr lang="es-ES" sz="2000" dirty="0" smtClean="0">
                <a:sym typeface="Wingdings"/>
              </a:rPr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Revuelta anti-señorial </a:t>
            </a:r>
            <a:r>
              <a:rPr lang="es-ES" sz="2000" b="1" dirty="0" smtClean="0">
                <a:sym typeface="Wingdings"/>
              </a:rPr>
              <a:t>Gran miedo</a:t>
            </a:r>
            <a:endParaRPr lang="es-ES" sz="2000" b="1" dirty="0" smtClean="0"/>
          </a:p>
        </p:txBody>
      </p:sp>
      <p:sp>
        <p:nvSpPr>
          <p:cNvPr id="3" name="Botón de acción: Película 2">
            <a:hlinkClick r:id="rId3" action="ppaction://hlinksldjump" highlightClick="1"/>
          </p:cNvPr>
          <p:cNvSpPr/>
          <p:nvPr/>
        </p:nvSpPr>
        <p:spPr>
          <a:xfrm>
            <a:off x="6380335" y="557520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Botón de acción: Película 5">
            <a:hlinkClick r:id="rId4" action="ppaction://hlinksldjump" highlightClick="1"/>
          </p:cNvPr>
          <p:cNvSpPr/>
          <p:nvPr/>
        </p:nvSpPr>
        <p:spPr>
          <a:xfrm>
            <a:off x="6380335" y="1003894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830978" y="598212"/>
            <a:ext cx="241056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La Revolución. Canal Encuentro. 12’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830368" y="1043920"/>
            <a:ext cx="168034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Cómo cambió Francia 4’</a:t>
            </a:r>
          </a:p>
        </p:txBody>
      </p:sp>
    </p:spTree>
    <p:extLst>
      <p:ext uri="{BB962C8B-B14F-4D97-AF65-F5344CB8AC3E}">
        <p14:creationId xmlns:p14="http://schemas.microsoft.com/office/powerpoint/2010/main" val="28754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935"/>
            <a:ext cx="9144000" cy="4138211"/>
          </a:xfrm>
          <a:prstGeom prst="rect">
            <a:avLst/>
          </a:prstGeom>
        </p:spPr>
      </p:pic>
      <p:sp>
        <p:nvSpPr>
          <p:cNvPr id="3" name="Botón de acción: Película 2">
            <a:hlinkClick r:id="" action="ppaction://noaction" highlightClick="1"/>
          </p:cNvPr>
          <p:cNvSpPr/>
          <p:nvPr/>
        </p:nvSpPr>
        <p:spPr>
          <a:xfrm>
            <a:off x="2861264" y="5280121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2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9" y="952500"/>
            <a:ext cx="8761221" cy="532518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4611682" y="6410111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1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claración derechos del hombre y del ciudadano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4611682" y="6410111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1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 Marsellesa-La Marseillaise-titulado en frances y españ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286" y="810873"/>
            <a:ext cx="5671014" cy="42532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39557" y="810873"/>
            <a:ext cx="2457175" cy="48936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200" dirty="0"/>
              <a:t>En 1792, tras la declaración de guerra del Rey a Austria, un oficial francés en misión en Estrasburgo, </a:t>
            </a:r>
            <a:r>
              <a:rPr lang="es-ES" sz="1200" dirty="0" err="1"/>
              <a:t>Rouget</a:t>
            </a:r>
            <a:r>
              <a:rPr lang="es-ES" sz="1200" dirty="0"/>
              <a:t> de </a:t>
            </a:r>
            <a:r>
              <a:rPr lang="es-ES" sz="1200" dirty="0" err="1"/>
              <a:t>l’Isle</a:t>
            </a:r>
            <a:r>
              <a:rPr lang="es-ES" sz="1200" dirty="0"/>
              <a:t>, compone, en la noche del 25 al 26 de abril, en casa de </a:t>
            </a:r>
            <a:r>
              <a:rPr lang="es-ES" sz="1200" dirty="0" err="1"/>
              <a:t>Dietrich</a:t>
            </a:r>
            <a:r>
              <a:rPr lang="es-ES" sz="1200" dirty="0"/>
              <a:t>, alcalde de la ciudad, un "Canto de guerra para el ejército del Rin".</a:t>
            </a:r>
          </a:p>
          <a:p>
            <a:r>
              <a:rPr lang="es-ES" sz="1200" dirty="0"/>
              <a:t>Dicho canto es adoptado por los federados de Marsella que participan en la insurrección de las </a:t>
            </a:r>
            <a:r>
              <a:rPr lang="es-ES" sz="1200" dirty="0" err="1"/>
              <a:t>Tullerías</a:t>
            </a:r>
            <a:r>
              <a:rPr lang="es-ES" sz="1200" dirty="0"/>
              <a:t>, el 10 de agosto del mismo año. Su éxito es tal, que se lo declara "canto nacional" el 14 de julio de 1795.</a:t>
            </a:r>
          </a:p>
          <a:p>
            <a:r>
              <a:rPr lang="es-ES" sz="1200" dirty="0"/>
              <a:t>Prohibida durante el Imperio y la Restauración, la Marsellesa es rehabilitada por la revolución de 1830, y </a:t>
            </a:r>
            <a:r>
              <a:rPr lang="es-ES" sz="1200" dirty="0" err="1"/>
              <a:t>Berlioz</a:t>
            </a:r>
            <a:r>
              <a:rPr lang="es-ES" sz="1200" dirty="0"/>
              <a:t> elabora una orquestación, que dedica a </a:t>
            </a:r>
            <a:r>
              <a:rPr lang="es-ES" sz="1200" dirty="0" err="1"/>
              <a:t>Rouget</a:t>
            </a:r>
            <a:r>
              <a:rPr lang="es-ES" sz="1200" dirty="0"/>
              <a:t> de </a:t>
            </a:r>
            <a:r>
              <a:rPr lang="es-ES" sz="1200" dirty="0" err="1"/>
              <a:t>l’Isle</a:t>
            </a:r>
            <a:r>
              <a:rPr lang="es-ES" sz="1200" dirty="0"/>
              <a:t>.</a:t>
            </a:r>
          </a:p>
          <a:p>
            <a:r>
              <a:rPr lang="es-ES" sz="1200" dirty="0"/>
              <a:t>La Tercera República (1879) la proclama himno nacional, y en 1887 el ministerio de Guerra, después de consultar con una comisión, adopta una "versión oficial" de la misma.</a:t>
            </a:r>
          </a:p>
        </p:txBody>
      </p:sp>
      <p:sp>
        <p:nvSpPr>
          <p:cNvPr id="4" name="Botón de acción: Hacia atrás o Anterior 3">
            <a:hlinkClick r:id="rId5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4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90" y="4203701"/>
            <a:ext cx="3363609" cy="2654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823" y="499834"/>
            <a:ext cx="2572223" cy="33541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54" y="499834"/>
            <a:ext cx="3075769" cy="3365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046" y="499834"/>
            <a:ext cx="2601082" cy="33653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54" y="4203700"/>
            <a:ext cx="3810000" cy="2654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86488" y="4203700"/>
            <a:ext cx="1494943" cy="230832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 smtClean="0"/>
              <a:t>Sans </a:t>
            </a:r>
            <a:r>
              <a:rPr lang="es-ES" sz="1600" dirty="0" err="1" smtClean="0"/>
              <a:t>Culottes</a:t>
            </a:r>
            <a:r>
              <a:rPr lang="es-ES" sz="1600" dirty="0" smtClean="0"/>
              <a:t> acosando a un “</a:t>
            </a:r>
            <a:r>
              <a:rPr lang="es-ES" sz="1600" dirty="0" err="1" smtClean="0"/>
              <a:t>Culotte</a:t>
            </a:r>
            <a:r>
              <a:rPr lang="es-ES" sz="1600" dirty="0" smtClean="0"/>
              <a:t>”</a:t>
            </a:r>
          </a:p>
          <a:p>
            <a:endParaRPr lang="es-ES" sz="1600" dirty="0" smtClean="0"/>
          </a:p>
          <a:p>
            <a:r>
              <a:rPr lang="es-ES" sz="1600" dirty="0" smtClean="0"/>
              <a:t>Apresamiento de la familia real en </a:t>
            </a:r>
            <a:r>
              <a:rPr lang="es-ES" sz="1600" dirty="0" err="1" smtClean="0"/>
              <a:t>Varennes</a:t>
            </a:r>
            <a:endParaRPr lang="es-ES" sz="1600" dirty="0" smtClean="0"/>
          </a:p>
          <a:p>
            <a:endParaRPr lang="es-ES" sz="1600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2879419" y="3853516"/>
            <a:ext cx="2521043" cy="3385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err="1" smtClean="0"/>
              <a:t>Dantón</a:t>
            </a:r>
            <a:r>
              <a:rPr lang="es-ES" sz="1600" dirty="0" smtClean="0"/>
              <a:t>, </a:t>
            </a:r>
            <a:r>
              <a:rPr lang="es-ES" sz="1600" dirty="0" err="1" smtClean="0"/>
              <a:t>Robespierre</a:t>
            </a:r>
            <a:r>
              <a:rPr lang="es-ES" sz="1600" dirty="0" smtClean="0"/>
              <a:t>, </a:t>
            </a:r>
            <a:r>
              <a:rPr lang="es-ES" sz="1600" dirty="0" err="1" smtClean="0"/>
              <a:t>Marat</a:t>
            </a:r>
            <a:endParaRPr lang="es-ES" sz="1600" dirty="0" smtClean="0"/>
          </a:p>
        </p:txBody>
      </p:sp>
      <p:sp>
        <p:nvSpPr>
          <p:cNvPr id="9" name="Botón de acción: Hacia atrás o Anterior 8">
            <a:hlinkClick r:id="rId7" action="ppaction://hlinksldjump" highlightClick="1"/>
          </p:cNvPr>
          <p:cNvSpPr/>
          <p:nvPr/>
        </p:nvSpPr>
        <p:spPr>
          <a:xfrm>
            <a:off x="8621431" y="6358650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0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" y="584336"/>
            <a:ext cx="4484474" cy="42940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771" y="596680"/>
            <a:ext cx="3590802" cy="33968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8311" y="3454400"/>
            <a:ext cx="2794000" cy="3403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98" y="3993579"/>
            <a:ext cx="1910713" cy="28644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061" y="4858346"/>
            <a:ext cx="2937709" cy="2027020"/>
          </a:xfrm>
          <a:prstGeom prst="rect">
            <a:avLst/>
          </a:prstGeom>
        </p:spPr>
      </p:pic>
      <p:sp>
        <p:nvSpPr>
          <p:cNvPr id="8" name="Botón de acción: Película 7">
            <a:hlinkClick r:id="rId7" action="ppaction://hlinksldjump" highlightClick="1"/>
          </p:cNvPr>
          <p:cNvSpPr/>
          <p:nvPr/>
        </p:nvSpPr>
        <p:spPr>
          <a:xfrm>
            <a:off x="948635" y="5875007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Botón de acción: Hacia atrás o Anterior 8">
            <a:hlinkClick r:id="rId8" action="ppaction://hlinksldjump" highlightClick="1"/>
          </p:cNvPr>
          <p:cNvSpPr/>
          <p:nvPr/>
        </p:nvSpPr>
        <p:spPr>
          <a:xfrm>
            <a:off x="533644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0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w map- Napoleon y sus campañas militar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677" y="642579"/>
            <a:ext cx="6763228" cy="5072421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00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646824"/>
            <a:ext cx="8102600" cy="60833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2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88" y="632468"/>
            <a:ext cx="7205850" cy="6225531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2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6" y="554754"/>
            <a:ext cx="8143794" cy="6303246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45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Fases.-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10654" y="1058330"/>
            <a:ext cx="153093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Moderada..2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10654" y="1664315"/>
            <a:ext cx="7946128" cy="40934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Labor de la Asamblea Nacional (1789-1791):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Abolición jurídica del feudalismo </a:t>
            </a:r>
            <a:r>
              <a:rPr lang="es-ES" sz="2000" dirty="0" smtClean="0"/>
              <a:t>(fin estamentos, diezmos, prestaciones personales, señoríos jurisdiccionales, etc..). </a:t>
            </a:r>
            <a:endParaRPr lang="es-ES" sz="2000" dirty="0"/>
          </a:p>
          <a:p>
            <a:pPr marL="342900" indent="-342900">
              <a:buFont typeface="Arial"/>
              <a:buChar char="•"/>
            </a:pPr>
            <a:r>
              <a:rPr lang="es-ES" sz="2000" b="1" dirty="0" smtClean="0">
                <a:hlinkClick r:id="rId2" action="ppaction://hlinksldjump"/>
              </a:rPr>
              <a:t>Declaración de los Derechos del Hombre y del Ciudadano </a:t>
            </a:r>
            <a:r>
              <a:rPr lang="es-ES" sz="2000" dirty="0" smtClean="0"/>
              <a:t>(26-8-1789)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Elaboración de la </a:t>
            </a:r>
            <a:r>
              <a:rPr lang="es-ES" sz="2000" b="1" dirty="0" smtClean="0">
                <a:hlinkClick r:id="rId3" action="ppaction://hlinksldjump"/>
              </a:rPr>
              <a:t>1ª Constitución </a:t>
            </a:r>
            <a:r>
              <a:rPr lang="es-ES" sz="2000" dirty="0" smtClean="0"/>
              <a:t>Francesa (3-9-1791).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Monarquía Constitucional con derecho de veto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Soberanía nacional </a:t>
            </a:r>
            <a:r>
              <a:rPr lang="es-ES" sz="2000" baseline="30000" dirty="0" smtClean="0"/>
              <a:t>(*)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División de Poderes </a:t>
            </a:r>
            <a:r>
              <a:rPr lang="es-ES" sz="2000" baseline="30000" dirty="0" smtClean="0"/>
              <a:t>(*)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Sufragio censitario</a:t>
            </a:r>
            <a:r>
              <a:rPr lang="es-ES" sz="2000" baseline="30000" dirty="0" smtClean="0"/>
              <a:t>(*)</a:t>
            </a:r>
            <a:r>
              <a:rPr lang="es-ES" sz="2000" dirty="0" smtClean="0"/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Reorganización territorial</a:t>
            </a:r>
            <a:r>
              <a:rPr lang="es-ES" sz="2000" dirty="0" smtClean="0">
                <a:sym typeface="Wingdings"/>
              </a:rPr>
              <a:t> 83 departamentos centralismo</a:t>
            </a:r>
            <a:r>
              <a:rPr lang="es-ES" sz="2000" baseline="30000" dirty="0" smtClean="0">
                <a:sym typeface="Wingdings"/>
              </a:rPr>
              <a:t>(*)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Libertad de empresa y prohibición de gremios  </a:t>
            </a:r>
            <a:r>
              <a:rPr lang="es-ES" sz="2000" b="1" dirty="0" smtClean="0">
                <a:sym typeface="Wingdings"/>
              </a:rPr>
              <a:t>Ley Le </a:t>
            </a:r>
            <a:r>
              <a:rPr lang="es-ES" sz="2000" b="1" dirty="0" err="1" smtClean="0">
                <a:sym typeface="Wingdings"/>
              </a:rPr>
              <a:t>Chapelier</a:t>
            </a:r>
            <a:endParaRPr lang="es-ES" sz="2000" b="1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Régimen civil del clero  obligación de anteponer constitución a obediencia papal introducción </a:t>
            </a:r>
            <a:r>
              <a:rPr lang="es-ES" sz="2000" b="1" dirty="0" smtClean="0">
                <a:sym typeface="Wingdings"/>
              </a:rPr>
              <a:t>laicismo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.</a:t>
            </a:r>
            <a:endParaRPr lang="es-E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2080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721"/>
            <a:ext cx="9145698" cy="5272004"/>
          </a:xfrm>
          <a:prstGeom prst="rect">
            <a:avLst/>
          </a:prstGeom>
        </p:spPr>
      </p:pic>
      <p:sp>
        <p:nvSpPr>
          <p:cNvPr id="5" name="Botón de acción: Hacia atrás o Anterior 4">
            <a:hlinkClick r:id="rId3" action="ppaction://hlinksldjump" highlightClick="1"/>
          </p:cNvPr>
          <p:cNvSpPr/>
          <p:nvPr/>
        </p:nvSpPr>
        <p:spPr>
          <a:xfrm>
            <a:off x="8283817" y="5889802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66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Fases.-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10654" y="1058330"/>
            <a:ext cx="153093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Moderada..3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5180" y="1591326"/>
            <a:ext cx="8744372" cy="506292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1900" b="1" u="sng" dirty="0" smtClean="0"/>
              <a:t>Radicalización revolución </a:t>
            </a:r>
            <a:r>
              <a:rPr lang="es-ES" sz="1900" dirty="0" smtClean="0"/>
              <a:t>(1791-92) ante:</a:t>
            </a:r>
          </a:p>
          <a:p>
            <a:pPr marL="800100" lvl="1" indent="-342900">
              <a:buFont typeface="Arial"/>
              <a:buChar char="•"/>
            </a:pPr>
            <a:r>
              <a:rPr lang="es-ES" sz="1900" dirty="0" smtClean="0"/>
              <a:t>Oposición antiguos privilegiados que piden intervención monarquías absolutas europeas</a:t>
            </a:r>
            <a:r>
              <a:rPr lang="es-ES" sz="1900" dirty="0" smtClean="0">
                <a:sym typeface="Wingdings"/>
              </a:rPr>
              <a:t> conspiraciones pro-monárquicas</a:t>
            </a:r>
          </a:p>
          <a:p>
            <a:pPr marL="800100" lvl="1" indent="-342900">
              <a:buFont typeface="Arial"/>
              <a:buChar char="•"/>
            </a:pPr>
            <a:r>
              <a:rPr lang="es-ES" sz="1900" dirty="0" smtClean="0">
                <a:sym typeface="Wingdings"/>
              </a:rPr>
              <a:t>Presiones político-económicas de potencias absolutistas. (acabarán formando una </a:t>
            </a:r>
            <a:r>
              <a:rPr lang="es-ES" sz="1900" b="1" dirty="0" smtClean="0">
                <a:sym typeface="Wingdings"/>
              </a:rPr>
              <a:t>Coalición</a:t>
            </a:r>
            <a:r>
              <a:rPr lang="es-ES" sz="1900" dirty="0" smtClean="0">
                <a:sym typeface="Wingdings"/>
              </a:rPr>
              <a:t> contra la Francia Revolucionaria)</a:t>
            </a:r>
          </a:p>
          <a:p>
            <a:pPr marL="800100" lvl="1" indent="-342900">
              <a:buFont typeface="Arial"/>
              <a:buChar char="•"/>
            </a:pPr>
            <a:r>
              <a:rPr lang="es-ES" sz="1900" dirty="0">
                <a:sym typeface="Wingdings"/>
              </a:rPr>
              <a:t>División </a:t>
            </a:r>
            <a:r>
              <a:rPr lang="es-ES" sz="1900" dirty="0" smtClean="0">
                <a:sym typeface="Wingdings"/>
              </a:rPr>
              <a:t>del </a:t>
            </a:r>
            <a:r>
              <a:rPr lang="es-ES" sz="1900" b="1" dirty="0" smtClean="0">
                <a:sym typeface="Wingdings"/>
              </a:rPr>
              <a:t>Frente Patriótico</a:t>
            </a:r>
            <a:r>
              <a:rPr lang="es-ES" sz="1900" dirty="0" smtClean="0">
                <a:sym typeface="Wingdings"/>
              </a:rPr>
              <a:t>: </a:t>
            </a:r>
            <a:r>
              <a:rPr lang="es-ES" sz="1900" b="1" dirty="0" smtClean="0">
                <a:sym typeface="Wingdings"/>
              </a:rPr>
              <a:t>moderados</a:t>
            </a:r>
            <a:r>
              <a:rPr lang="es-ES" sz="1900" dirty="0" smtClean="0">
                <a:sym typeface="Wingdings"/>
              </a:rPr>
              <a:t> (monárquicos constitucionalistas, alta burguesía..) y </a:t>
            </a:r>
            <a:r>
              <a:rPr lang="es-ES" sz="1900" b="1" dirty="0" smtClean="0">
                <a:sym typeface="Wingdings"/>
              </a:rPr>
              <a:t>radicales</a:t>
            </a:r>
            <a:r>
              <a:rPr lang="es-ES" sz="1900" dirty="0" smtClean="0">
                <a:sym typeface="Wingdings"/>
              </a:rPr>
              <a:t>: </a:t>
            </a:r>
            <a:r>
              <a:rPr lang="es-ES" sz="1900" b="1" dirty="0" smtClean="0">
                <a:sym typeface="Wingdings"/>
              </a:rPr>
              <a:t>Girondinos</a:t>
            </a:r>
            <a:r>
              <a:rPr lang="es-ES" sz="1900" b="1" baseline="30000" dirty="0" smtClean="0">
                <a:sym typeface="Wingdings"/>
              </a:rPr>
              <a:t>(*)</a:t>
            </a:r>
            <a:r>
              <a:rPr lang="es-ES" sz="1900" baseline="30000" dirty="0" smtClean="0">
                <a:sym typeface="Wingdings"/>
              </a:rPr>
              <a:t> </a:t>
            </a:r>
            <a:r>
              <a:rPr lang="es-ES" sz="1900" dirty="0" smtClean="0">
                <a:sym typeface="Wingdings"/>
              </a:rPr>
              <a:t>(</a:t>
            </a:r>
            <a:r>
              <a:rPr lang="es-ES" sz="1900" dirty="0" err="1" smtClean="0">
                <a:sym typeface="Wingdings"/>
              </a:rPr>
              <a:t>Condorcet</a:t>
            </a:r>
            <a:r>
              <a:rPr lang="es-ES" sz="1900" dirty="0" smtClean="0">
                <a:sym typeface="Wingdings"/>
              </a:rPr>
              <a:t>), </a:t>
            </a:r>
            <a:r>
              <a:rPr lang="es-ES" sz="1900" b="1" dirty="0" smtClean="0">
                <a:sym typeface="Wingdings"/>
              </a:rPr>
              <a:t>Jacobinos(*)</a:t>
            </a:r>
            <a:r>
              <a:rPr lang="es-ES" sz="1900" dirty="0" smtClean="0">
                <a:sym typeface="Wingdings"/>
              </a:rPr>
              <a:t> (</a:t>
            </a:r>
            <a:r>
              <a:rPr lang="es-ES" sz="1900" b="1" dirty="0" smtClean="0">
                <a:sym typeface="Wingdings"/>
                <a:hlinkClick r:id="rId2" action="ppaction://hlinksldjump"/>
              </a:rPr>
              <a:t>Robespierre, Dantón</a:t>
            </a:r>
            <a:r>
              <a:rPr lang="es-ES" sz="1900" b="1" dirty="0" smtClean="0">
                <a:sym typeface="Wingdings"/>
              </a:rPr>
              <a:t>)</a:t>
            </a:r>
            <a:r>
              <a:rPr lang="es-ES" sz="1900" dirty="0" smtClean="0">
                <a:sym typeface="Wingdings"/>
              </a:rPr>
              <a:t>, </a:t>
            </a:r>
            <a:r>
              <a:rPr lang="es-ES" sz="1900" b="1" dirty="0" err="1" smtClean="0">
                <a:sym typeface="Wingdings"/>
              </a:rPr>
              <a:t>Cordeliers</a:t>
            </a:r>
            <a:r>
              <a:rPr lang="es-ES" sz="1900" dirty="0" smtClean="0">
                <a:sym typeface="Wingdings"/>
              </a:rPr>
              <a:t> (</a:t>
            </a:r>
            <a:r>
              <a:rPr lang="es-ES" sz="1900" dirty="0" err="1" smtClean="0">
                <a:sym typeface="Wingdings"/>
              </a:rPr>
              <a:t>Desmoulins</a:t>
            </a:r>
            <a:r>
              <a:rPr lang="es-ES" sz="1900" dirty="0" smtClean="0">
                <a:sym typeface="Wingdings"/>
              </a:rPr>
              <a:t>), pequeña burguesía, artesanado urbano (</a:t>
            </a:r>
            <a:r>
              <a:rPr lang="es-ES" sz="1900" b="1" dirty="0" smtClean="0">
                <a:sym typeface="Wingdings"/>
                <a:hlinkClick r:id="rId2" action="ppaction://hlinksldjump"/>
              </a:rPr>
              <a:t>sans culottes</a:t>
            </a:r>
            <a:r>
              <a:rPr lang="es-ES" sz="1900" b="1" baseline="30000" dirty="0" smtClean="0">
                <a:sym typeface="Wingdings"/>
              </a:rPr>
              <a:t>(*)</a:t>
            </a:r>
            <a:r>
              <a:rPr lang="es-ES" sz="1900" dirty="0" smtClean="0">
                <a:sym typeface="Wingdings"/>
              </a:rPr>
              <a:t>). Forman </a:t>
            </a:r>
            <a:r>
              <a:rPr lang="es-ES" sz="1900" b="1" dirty="0" smtClean="0">
                <a:sym typeface="Wingdings"/>
              </a:rPr>
              <a:t>Clubes </a:t>
            </a:r>
            <a:r>
              <a:rPr lang="es-ES" sz="1900" b="1" dirty="0">
                <a:sym typeface="Wingdings"/>
              </a:rPr>
              <a:t>o sociedades</a:t>
            </a:r>
            <a:r>
              <a:rPr lang="es-ES" sz="1900" dirty="0">
                <a:sym typeface="Wingdings"/>
              </a:rPr>
              <a:t>  </a:t>
            </a:r>
            <a:r>
              <a:rPr lang="es-ES" sz="1900" dirty="0" smtClean="0">
                <a:sym typeface="Wingdings"/>
              </a:rPr>
              <a:t>antecedentes partidos políticos; </a:t>
            </a:r>
            <a:r>
              <a:rPr lang="es-ES" sz="1900" b="1" dirty="0" smtClean="0">
                <a:sym typeface="Wingdings"/>
              </a:rPr>
              <a:t>Derecha e Izquierda</a:t>
            </a:r>
            <a:r>
              <a:rPr lang="es-ES" sz="1900" b="1" baseline="30000" dirty="0" smtClean="0">
                <a:sym typeface="Wingdings"/>
              </a:rPr>
              <a:t>(*)</a:t>
            </a:r>
            <a:endParaRPr lang="es-ES" sz="1900" baseline="300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es-ES" sz="1900" b="1" dirty="0" smtClean="0">
                <a:sym typeface="Wingdings"/>
              </a:rPr>
              <a:t>Revueltas y motines </a:t>
            </a:r>
            <a:r>
              <a:rPr lang="es-ES" sz="1900" dirty="0" smtClean="0">
                <a:sym typeface="Wingdings"/>
              </a:rPr>
              <a:t>reformistas radicales.</a:t>
            </a:r>
          </a:p>
          <a:p>
            <a:pPr marL="800100" lvl="1" indent="-342900">
              <a:buFont typeface="Arial"/>
              <a:buChar char="•"/>
            </a:pPr>
            <a:r>
              <a:rPr lang="es-ES" sz="1900" dirty="0" smtClean="0">
                <a:sym typeface="Wingdings"/>
              </a:rPr>
              <a:t>Papel del Rey </a:t>
            </a:r>
            <a:r>
              <a:rPr lang="es-ES" sz="1900" b="1" dirty="0" smtClean="0">
                <a:sym typeface="Wingdings"/>
              </a:rPr>
              <a:t>fuga de </a:t>
            </a:r>
            <a:r>
              <a:rPr lang="es-ES" sz="1900" b="1" dirty="0" err="1" smtClean="0">
                <a:sym typeface="Wingdings"/>
              </a:rPr>
              <a:t>Varennes</a:t>
            </a:r>
            <a:r>
              <a:rPr lang="es-ES" sz="1900" b="1" baseline="30000" dirty="0" smtClean="0">
                <a:sym typeface="Wingdings"/>
              </a:rPr>
              <a:t>(*) </a:t>
            </a:r>
            <a:r>
              <a:rPr lang="es-ES" sz="1900" dirty="0" smtClean="0">
                <a:sym typeface="Wingdings"/>
              </a:rPr>
              <a:t>(junio-1791)</a:t>
            </a:r>
          </a:p>
          <a:p>
            <a:pPr marL="342900" indent="-342900">
              <a:buFont typeface="Arial"/>
              <a:buChar char="•"/>
            </a:pPr>
            <a:r>
              <a:rPr lang="es-ES" sz="1900" b="1" dirty="0" smtClean="0">
                <a:sym typeface="Wingdings"/>
              </a:rPr>
              <a:t>Nueva Asamblea Legislativa </a:t>
            </a:r>
            <a:r>
              <a:rPr lang="es-ES" sz="1900" dirty="0" smtClean="0">
                <a:sym typeface="Wingdings"/>
              </a:rPr>
              <a:t>(octubre-1791)  </a:t>
            </a:r>
            <a:r>
              <a:rPr lang="es-ES" sz="1900" b="1" dirty="0" smtClean="0">
                <a:sym typeface="Wingdings"/>
              </a:rPr>
              <a:t>Guerra contra Coalición Internaciona</a:t>
            </a:r>
            <a:r>
              <a:rPr lang="es-ES" sz="1900" dirty="0" smtClean="0">
                <a:sym typeface="Wingdings"/>
              </a:rPr>
              <a:t>l(abril-1792) escasez alimentos, descontento social  personificación culpabilidad en rey y monarquías absolutas </a:t>
            </a:r>
            <a:r>
              <a:rPr lang="es-ES" sz="1900" b="1" dirty="0" smtClean="0">
                <a:sym typeface="Wingdings"/>
                <a:hlinkClick r:id="rId2" action="ppaction://hlinksldjump"/>
              </a:rPr>
              <a:t>Asalto al Palacio de las Tullerías (10-8-1792</a:t>
            </a:r>
            <a:r>
              <a:rPr lang="es-ES" sz="1900" b="1" dirty="0" smtClean="0">
                <a:sym typeface="Wingdings"/>
              </a:rPr>
              <a:t>)</a:t>
            </a:r>
            <a:r>
              <a:rPr lang="es-ES" sz="1900" dirty="0" smtClean="0">
                <a:sym typeface="Wingdings"/>
              </a:rPr>
              <a:t>, encarcelamiento familia real y convocatoria elecciones por </a:t>
            </a:r>
            <a:r>
              <a:rPr lang="es-ES" sz="1900" b="1" dirty="0" smtClean="0">
                <a:sym typeface="Wingdings"/>
              </a:rPr>
              <a:t>sufragio universal masculino</a:t>
            </a:r>
            <a:r>
              <a:rPr lang="es-ES" sz="1900" b="1" baseline="30000" dirty="0" smtClean="0">
                <a:sym typeface="Wingdings"/>
              </a:rPr>
              <a:t>(*)</a:t>
            </a:r>
            <a:r>
              <a:rPr lang="es-ES" sz="1900" dirty="0" smtClean="0">
                <a:sym typeface="Wingdings"/>
              </a:rPr>
              <a:t>.</a:t>
            </a:r>
          </a:p>
        </p:txBody>
      </p:sp>
      <p:sp>
        <p:nvSpPr>
          <p:cNvPr id="4" name="Botón de acción: Sonido 3">
            <a:hlinkClick r:id="rId3" action="ppaction://hlinksldjump" highlightClick="1"/>
          </p:cNvPr>
          <p:cNvSpPr/>
          <p:nvPr/>
        </p:nvSpPr>
        <p:spPr>
          <a:xfrm>
            <a:off x="6778150" y="6294250"/>
            <a:ext cx="360000" cy="360000"/>
          </a:xfrm>
          <a:prstGeom prst="actionButtonSou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138150" y="6340148"/>
            <a:ext cx="104387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dirty="0" smtClean="0"/>
              <a:t>La Marsellesa</a:t>
            </a:r>
          </a:p>
        </p:txBody>
      </p:sp>
    </p:spTree>
    <p:extLst>
      <p:ext uri="{BB962C8B-B14F-4D97-AF65-F5344CB8AC3E}">
        <p14:creationId xmlns:p14="http://schemas.microsoft.com/office/powerpoint/2010/main" val="192080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Fases.-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10654" y="1058330"/>
            <a:ext cx="4170226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2.-Exaltada o “del terror” (1792-1795)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0655" y="2157229"/>
            <a:ext cx="8178974" cy="16312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La nueva asamblea (</a:t>
            </a:r>
            <a:r>
              <a:rPr lang="es-ES" sz="2000" b="1" dirty="0" smtClean="0"/>
              <a:t>CONVENCIÓN NACIONAL</a:t>
            </a:r>
            <a:r>
              <a:rPr lang="es-ES" sz="2000" dirty="0" smtClean="0"/>
              <a:t>) es dominada por el sector radical pero dividido entre: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Girondinos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Exaltados o de “</a:t>
            </a:r>
            <a:r>
              <a:rPr lang="es-ES" sz="2000" b="1" dirty="0" smtClean="0"/>
              <a:t>la montaña</a:t>
            </a:r>
            <a:r>
              <a:rPr lang="es-ES" sz="2000" dirty="0" smtClean="0"/>
              <a:t>” (Jacobinos, </a:t>
            </a:r>
            <a:r>
              <a:rPr lang="es-ES" sz="2000" dirty="0" err="1" smtClean="0"/>
              <a:t>Cordeliers</a:t>
            </a:r>
            <a:r>
              <a:rPr lang="es-E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Diputados de “</a:t>
            </a:r>
            <a:r>
              <a:rPr lang="es-ES" sz="2000" b="1" dirty="0" smtClean="0"/>
              <a:t>la llanura</a:t>
            </a:r>
            <a:r>
              <a:rPr lang="es-ES" sz="2000" dirty="0" smtClean="0"/>
              <a:t>”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39274" y="4069666"/>
            <a:ext cx="7235062" cy="224676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Convención Girondina</a:t>
            </a:r>
            <a:r>
              <a:rPr lang="es-ES" sz="2000" dirty="0" smtClean="0"/>
              <a:t>:</a:t>
            </a:r>
            <a:endParaRPr lang="es-ES" sz="2000" dirty="0"/>
          </a:p>
          <a:p>
            <a:pPr marL="342900" indent="-342900">
              <a:buFont typeface="Arial"/>
              <a:buChar char="•"/>
            </a:pPr>
            <a:r>
              <a:rPr lang="es-ES" sz="2000" dirty="0"/>
              <a:t>Proclamación </a:t>
            </a:r>
            <a:r>
              <a:rPr lang="es-ES" sz="2000" b="1" dirty="0" err="1" smtClean="0"/>
              <a:t>Iª</a:t>
            </a:r>
            <a:r>
              <a:rPr lang="es-ES" sz="2000" b="1" dirty="0" smtClean="0"/>
              <a:t> República </a:t>
            </a:r>
            <a:r>
              <a:rPr lang="es-ES" sz="2000" b="1" baseline="30000" dirty="0" smtClean="0"/>
              <a:t>(*)</a:t>
            </a:r>
            <a:endParaRPr lang="es-ES" sz="2000" b="1" baseline="30000" dirty="0"/>
          </a:p>
          <a:p>
            <a:pPr marL="342900" indent="-342900">
              <a:buFont typeface="Arial"/>
              <a:buChar char="•"/>
            </a:pPr>
            <a:r>
              <a:rPr lang="es-ES" sz="2000" dirty="0"/>
              <a:t>Ejecución </a:t>
            </a:r>
            <a:r>
              <a:rPr lang="es-ES" sz="2000" b="1" dirty="0"/>
              <a:t>Luis XVI </a:t>
            </a:r>
            <a:r>
              <a:rPr lang="es-ES" sz="2000" dirty="0"/>
              <a:t>(enero-1793) y familia </a:t>
            </a:r>
            <a:r>
              <a:rPr lang="es-ES" sz="2000" dirty="0" smtClean="0"/>
              <a:t>real. (Guillotina</a:t>
            </a:r>
            <a:r>
              <a:rPr lang="es-ES" sz="2000" baseline="30000" dirty="0" smtClean="0"/>
              <a:t>(*)</a:t>
            </a:r>
            <a:r>
              <a:rPr lang="es-ES" sz="2000" dirty="0" smtClean="0"/>
              <a:t>)</a:t>
            </a:r>
            <a:endParaRPr lang="es-ES" sz="2000" dirty="0"/>
          </a:p>
          <a:p>
            <a:pPr marL="342900" indent="-342900">
              <a:buFont typeface="Arial"/>
              <a:buChar char="•"/>
            </a:pPr>
            <a:r>
              <a:rPr lang="es-ES" sz="2000" dirty="0"/>
              <a:t>Nueva </a:t>
            </a:r>
            <a:r>
              <a:rPr lang="es-ES" sz="2000" b="1" dirty="0"/>
              <a:t>Coalición europea anti-</a:t>
            </a:r>
            <a:r>
              <a:rPr lang="es-ES" sz="2000" b="1" dirty="0" smtClean="0"/>
              <a:t>revolucionaria</a:t>
            </a:r>
            <a:r>
              <a:rPr lang="es-ES" sz="2000" b="1" baseline="30000" dirty="0" smtClean="0"/>
              <a:t>(*) </a:t>
            </a:r>
            <a:r>
              <a:rPr lang="es-ES" sz="2000" dirty="0"/>
              <a:t>(España, Carlos </a:t>
            </a:r>
            <a:r>
              <a:rPr lang="es-ES" sz="2000" dirty="0" smtClean="0"/>
              <a:t>IV, participa)</a:t>
            </a:r>
            <a:endParaRPr lang="es-ES" sz="2000" dirty="0"/>
          </a:p>
          <a:p>
            <a:pPr marL="342900" indent="-342900">
              <a:buFont typeface="Arial"/>
              <a:buChar char="•"/>
            </a:pPr>
            <a:r>
              <a:rPr lang="es-ES" sz="2000" dirty="0"/>
              <a:t>Insurrección campesina de la </a:t>
            </a:r>
            <a:r>
              <a:rPr lang="es-ES" sz="2000" b="1" dirty="0" smtClean="0"/>
              <a:t>Vendée </a:t>
            </a:r>
            <a:r>
              <a:rPr lang="es-ES" sz="2000" b="1" baseline="30000" dirty="0" smtClean="0"/>
              <a:t>(*)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Golpe de Estado Jacobino (Mayo-1793)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451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Fases.-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10654" y="1058330"/>
            <a:ext cx="2790673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Exaltada o “del terror”..2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39368" y="1866539"/>
            <a:ext cx="7334959" cy="440120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Convención Jacobina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Gobierno “revolucionario”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dirty="0" err="1" smtClean="0">
                <a:sym typeface="Wingdings"/>
              </a:rPr>
              <a:t>Robespierre</a:t>
            </a:r>
            <a:endParaRPr lang="es-ES" sz="2000" dirty="0" smtClean="0"/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Suspensión garantías (derechos) constitucionales </a:t>
            </a:r>
            <a:r>
              <a:rPr lang="es-ES" sz="2000" dirty="0" smtClean="0">
                <a:sym typeface="Wingdings"/>
              </a:rPr>
              <a:t> política del </a:t>
            </a:r>
            <a:r>
              <a:rPr lang="es-ES" sz="2000" b="1" dirty="0" smtClean="0">
                <a:sym typeface="Wingdings"/>
              </a:rPr>
              <a:t>TERROR</a:t>
            </a:r>
            <a:r>
              <a:rPr lang="es-ES" sz="2000" dirty="0" smtClean="0">
                <a:sym typeface="Wingdings"/>
              </a:rPr>
              <a:t> (persecución “contrarrevolucionarios)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Constitución de 1793</a:t>
            </a:r>
            <a:r>
              <a:rPr lang="es-ES" sz="2000" dirty="0" smtClean="0">
                <a:sym typeface="Wingdings"/>
              </a:rPr>
              <a:t>. La más “democrática”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Creación del </a:t>
            </a:r>
            <a:r>
              <a:rPr lang="es-ES" sz="2000" b="1" dirty="0" smtClean="0">
                <a:sym typeface="Wingdings"/>
              </a:rPr>
              <a:t>COMITÉ DE SALVACIÓN PÚBLICA</a:t>
            </a:r>
            <a:r>
              <a:rPr lang="es-ES" sz="2000" b="1" baseline="30000" dirty="0" smtClean="0">
                <a:sym typeface="Wingdings"/>
              </a:rPr>
              <a:t>(*)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Grandes reformas sociales: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Expropiaciones y redistribución propiedades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Salario mínimo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Educación Primaria, publica, obligatoria y laica.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Nuevo calendario</a:t>
            </a:r>
            <a:r>
              <a:rPr lang="es-ES" sz="2000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 (sin influencia religiosa)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“Descristianización”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Unión anti-jacobina </a:t>
            </a:r>
            <a:r>
              <a:rPr lang="es-ES" sz="2000" baseline="30000" dirty="0" smtClean="0">
                <a:sym typeface="Wingdings"/>
              </a:rPr>
              <a:t>(*)  </a:t>
            </a:r>
            <a:r>
              <a:rPr lang="es-ES" sz="2000" dirty="0" smtClean="0">
                <a:sym typeface="Wingdings"/>
              </a:rPr>
              <a:t>golpe del </a:t>
            </a:r>
            <a:r>
              <a:rPr lang="es-ES" sz="2000" b="1" dirty="0" smtClean="0">
                <a:sym typeface="Wingdings"/>
              </a:rPr>
              <a:t>10 de Termidor </a:t>
            </a:r>
            <a:r>
              <a:rPr lang="es-ES" sz="2000" dirty="0" smtClean="0">
                <a:sym typeface="Wingdings"/>
              </a:rPr>
              <a:t>(28-6-1794)  ejecución de </a:t>
            </a:r>
            <a:r>
              <a:rPr lang="es-ES" sz="2000" dirty="0" err="1" smtClean="0">
                <a:sym typeface="Wingdings"/>
              </a:rPr>
              <a:t>Robespierre</a:t>
            </a:r>
            <a:r>
              <a:rPr lang="es-ES" sz="2000" dirty="0" smtClean="0">
                <a:sym typeface="Wingdings"/>
              </a:rPr>
              <a:t> y colaboradores</a:t>
            </a:r>
            <a:endParaRPr lang="es-ES" sz="2000" baseline="30000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6451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103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Fases.-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10654" y="1058330"/>
            <a:ext cx="6057543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3.- Reacción Moderada –contrarrevolución- (1795-1799)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0654" y="1851239"/>
            <a:ext cx="8133072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3ª Convención </a:t>
            </a:r>
            <a:r>
              <a:rPr lang="es-ES" sz="2000" dirty="0" smtClean="0">
                <a:sym typeface="Wingdings"/>
              </a:rPr>
              <a:t>Reacción y  dominio de la burguesía conservadora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Constitución de 1795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Sufragio censitario</a:t>
            </a:r>
            <a:r>
              <a:rPr lang="es-ES" sz="2000" baseline="30000" dirty="0" smtClean="0">
                <a:sym typeface="Wingdings"/>
              </a:rPr>
              <a:t>(*)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Ejecutivo </a:t>
            </a:r>
            <a:r>
              <a:rPr lang="es-ES" sz="2000" b="1" dirty="0" smtClean="0">
                <a:sym typeface="Wingdings"/>
              </a:rPr>
              <a:t>Directorio (5)</a:t>
            </a:r>
            <a:r>
              <a:rPr lang="es-ES" sz="2000" dirty="0" smtClean="0">
                <a:sym typeface="Wingdings"/>
              </a:rPr>
              <a:t> </a:t>
            </a:r>
            <a:r>
              <a:rPr lang="es-ES" sz="2000" baseline="30000" dirty="0" smtClean="0">
                <a:sym typeface="Wingdings"/>
              </a:rPr>
              <a:t>(*)</a:t>
            </a:r>
            <a:endParaRPr lang="es-ES" sz="2000" dirty="0" smtClean="0">
              <a:sym typeface="Wingdings"/>
            </a:endParaRP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Legislativo </a:t>
            </a:r>
            <a:r>
              <a:rPr lang="es-ES" sz="2000" b="1" dirty="0" smtClean="0">
                <a:sym typeface="Wingdings"/>
              </a:rPr>
              <a:t>Bicameral </a:t>
            </a:r>
            <a:r>
              <a:rPr lang="es-ES" sz="2000" dirty="0" smtClean="0">
                <a:sym typeface="Wingdings"/>
              </a:rPr>
              <a:t>(</a:t>
            </a:r>
            <a:r>
              <a:rPr lang="es-ES" sz="2000" b="1" dirty="0" smtClean="0">
                <a:sym typeface="Wingdings"/>
              </a:rPr>
              <a:t>Consejo de Ancianos </a:t>
            </a:r>
            <a:r>
              <a:rPr lang="es-ES" sz="2000" dirty="0" smtClean="0">
                <a:sym typeface="Wingdings"/>
              </a:rPr>
              <a:t>y </a:t>
            </a:r>
            <a:r>
              <a:rPr lang="es-ES" sz="2000" b="1" dirty="0" smtClean="0">
                <a:sym typeface="Wingdings"/>
              </a:rPr>
              <a:t>Consejo de los 500</a:t>
            </a:r>
            <a:r>
              <a:rPr lang="es-ES" sz="2000" dirty="0" smtClean="0">
                <a:sym typeface="Wingdings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Éxitos militares contra Coalición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Motines realistas y jacobinos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Golpe de </a:t>
            </a:r>
            <a:r>
              <a:rPr lang="es-ES" sz="2000" b="1" dirty="0" smtClean="0">
                <a:sym typeface="Wingdings"/>
                <a:hlinkClick r:id="rId2" action="ppaction://hlinksldjump"/>
              </a:rPr>
              <a:t>Napoleón</a:t>
            </a:r>
            <a:r>
              <a:rPr lang="es-ES" sz="2000" dirty="0" smtClean="0">
                <a:sym typeface="Wingdings"/>
              </a:rPr>
              <a:t> del </a:t>
            </a:r>
            <a:r>
              <a:rPr lang="es-ES" sz="2000" b="1" dirty="0" smtClean="0">
                <a:sym typeface="Wingdings"/>
              </a:rPr>
              <a:t>18 de Brumario </a:t>
            </a:r>
            <a:r>
              <a:rPr lang="es-ES" sz="2000" dirty="0" smtClean="0">
                <a:sym typeface="Wingdings"/>
              </a:rPr>
              <a:t>(9-11-1799)  </a:t>
            </a:r>
            <a:r>
              <a:rPr lang="es-ES" sz="2000" b="1" dirty="0" smtClean="0">
                <a:sym typeface="Wingdings"/>
              </a:rPr>
              <a:t>Consulado</a:t>
            </a:r>
            <a:r>
              <a:rPr lang="es-ES" sz="2000" dirty="0" smtClean="0">
                <a:sym typeface="Wingdings"/>
              </a:rPr>
              <a:t> (3), Primer cónsul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64517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0052" y="581547"/>
            <a:ext cx="7496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  <a:hlinkClick r:id="rId2" action="ppaction://hlinksldjump"/>
              </a:rPr>
              <a:t>Napoleón Bonaparte </a:t>
            </a:r>
            <a:r>
              <a:rPr lang="es-ES" sz="2400" dirty="0" smtClean="0">
                <a:solidFill>
                  <a:srgbClr val="0000FF"/>
                </a:solidFill>
              </a:rPr>
              <a:t>y su gobierno en Francia(1799-1814)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787264" y="643102"/>
            <a:ext cx="1356736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>
                <a:hlinkClick r:id="rId3"/>
              </a:rPr>
              <a:t>Biografía</a:t>
            </a:r>
            <a:r>
              <a:rPr lang="es-ES" sz="2000" dirty="0" smtClean="0"/>
              <a:t> </a:t>
            </a:r>
            <a:r>
              <a:rPr lang="es-ES" sz="2000" baseline="30000" dirty="0" smtClean="0"/>
              <a:t>(*)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00052" y="1521128"/>
            <a:ext cx="8330165" cy="409342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Evolución: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1º Consulado</a:t>
            </a:r>
            <a:r>
              <a:rPr lang="es-ES" sz="2000" dirty="0" smtClean="0"/>
              <a:t>: Primer cónsul (1799). Cónsul único y vitalicio (1802)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Nueva Constitución, 1802 </a:t>
            </a:r>
            <a:r>
              <a:rPr lang="es-ES" sz="2000" dirty="0" smtClean="0">
                <a:sym typeface="Wingdings"/>
              </a:rPr>
              <a:t> mayor poder para Napoleón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Firma </a:t>
            </a:r>
            <a:r>
              <a:rPr lang="es-ES" sz="2000" b="1" dirty="0" smtClean="0">
                <a:sym typeface="Wingdings"/>
                <a:hlinkClick r:id="rId4" action="ppaction://hlinksldjump"/>
              </a:rPr>
              <a:t>Concordato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 Iglesia-Estado, 1801  apoyo Iglesia.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Anulación oposición jacobina y asimilación realistas.</a:t>
            </a:r>
            <a:endParaRPr lang="es-ES" sz="2000" dirty="0" smtClean="0"/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2º Emperador</a:t>
            </a:r>
            <a:r>
              <a:rPr lang="es-ES" sz="2000" dirty="0" smtClean="0"/>
              <a:t>, 1804.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Reformas legales que favorecieron la administración y consolidaron avances revolucionarios: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Código Civil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(Napoleónico), 1804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Código de Comercio (1807)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Código Penal (1810)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Centralización del Estado</a:t>
            </a:r>
            <a:r>
              <a:rPr lang="es-ES" sz="2000" dirty="0" smtClean="0">
                <a:sym typeface="Wingdings"/>
              </a:rPr>
              <a:t> prefecturas.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Generalización Enseñanza Pública.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285897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0052" y="581547"/>
            <a:ext cx="7737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FF"/>
                </a:solidFill>
              </a:rPr>
              <a:t>Napoleón Bonaparte y su gobierno en Francia(1799-1814)..2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00053" y="1476824"/>
            <a:ext cx="8359698" cy="440120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Política exterior</a:t>
            </a:r>
            <a:r>
              <a:rPr lang="es-E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Dominio Europeo por doble vía: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Acabar con el poder Inglés:</a:t>
            </a:r>
          </a:p>
          <a:p>
            <a:pPr marL="1257300" lvl="2" indent="-342900">
              <a:buFont typeface="Arial"/>
              <a:buChar char="•"/>
            </a:pPr>
            <a:r>
              <a:rPr lang="es-ES" sz="2000" dirty="0" smtClean="0"/>
              <a:t>1º Invasión. Fracaso tras batalla de </a:t>
            </a:r>
            <a:r>
              <a:rPr lang="es-ES" sz="2000" b="1" dirty="0" smtClean="0"/>
              <a:t>Trafalgar</a:t>
            </a:r>
            <a:r>
              <a:rPr lang="es-ES" sz="2000" b="1" baseline="30000" dirty="0" smtClean="0"/>
              <a:t>(*)</a:t>
            </a:r>
          </a:p>
          <a:p>
            <a:pPr marL="1257300" lvl="2" indent="-342900">
              <a:buFont typeface="Arial"/>
              <a:buChar char="•"/>
            </a:pPr>
            <a:r>
              <a:rPr lang="es-ES" sz="2000" dirty="0" smtClean="0"/>
              <a:t>2º  Bloqueo Continental</a:t>
            </a:r>
            <a:r>
              <a:rPr lang="es-ES" sz="2000" b="1" baseline="30000" dirty="0"/>
              <a:t>(*)</a:t>
            </a:r>
            <a:r>
              <a:rPr lang="es-ES" sz="2000" dirty="0" smtClean="0"/>
              <a:t> </a:t>
            </a:r>
            <a:r>
              <a:rPr lang="es-ES" sz="2000" dirty="0" smtClean="0">
                <a:sym typeface="Wingdings"/>
              </a:rPr>
              <a:t> conduce a fracasos de España</a:t>
            </a:r>
            <a:r>
              <a:rPr lang="es-ES" sz="2000" b="1" baseline="30000" dirty="0"/>
              <a:t>(*)</a:t>
            </a:r>
            <a:r>
              <a:rPr lang="es-ES" sz="2000" dirty="0" smtClean="0">
                <a:sym typeface="Wingdings"/>
              </a:rPr>
              <a:t> y Rusia</a:t>
            </a:r>
            <a:r>
              <a:rPr lang="es-ES" sz="2000" b="1" baseline="30000" dirty="0"/>
              <a:t>(*)</a:t>
            </a:r>
            <a:r>
              <a:rPr lang="es-ES" sz="2000" dirty="0" smtClean="0">
                <a:sym typeface="Wingdings"/>
              </a:rPr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Política familiar</a:t>
            </a:r>
            <a:r>
              <a:rPr lang="es-ES" sz="2000" b="1" baseline="30000" dirty="0"/>
              <a:t>(*)</a:t>
            </a:r>
            <a:r>
              <a:rPr lang="es-ES" sz="2000" dirty="0" smtClean="0">
                <a:sym typeface="Wingdings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En 1812 </a:t>
            </a:r>
            <a:r>
              <a:rPr lang="es-ES" sz="2000" dirty="0" smtClean="0">
                <a:sym typeface="Wingdings"/>
                <a:hlinkClick r:id="rId2" action="ppaction://hlinksldjump"/>
              </a:rPr>
              <a:t>máxima expansión Imperio Napoleónico</a:t>
            </a:r>
            <a:r>
              <a:rPr lang="es-ES" sz="2000" dirty="0" smtClean="0">
                <a:sym typeface="Wingdings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En 1813, tras desastre ruso  Gran coalición anti-napoleónica  derrota y destierro a isla de Elba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En mayo 1814 restablecimiento Borbones (Luis XVIII)  </a:t>
            </a:r>
            <a:r>
              <a:rPr lang="es-ES" sz="2000" b="1" dirty="0" smtClean="0">
                <a:sym typeface="Wingdings"/>
              </a:rPr>
              <a:t>RESTAURACIÓN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En 1815</a:t>
            </a:r>
            <a:r>
              <a:rPr lang="es-ES" sz="2000" dirty="0" smtClean="0">
                <a:sym typeface="Wingdings"/>
              </a:rPr>
              <a:t> Imperio de los </a:t>
            </a:r>
            <a:r>
              <a:rPr lang="es-ES" sz="2000" b="1" dirty="0" smtClean="0">
                <a:sym typeface="Wingdings"/>
              </a:rPr>
              <a:t>Cien días</a:t>
            </a:r>
            <a:r>
              <a:rPr lang="es-ES" sz="2000" b="1" baseline="30000" dirty="0"/>
              <a:t>(*)</a:t>
            </a:r>
            <a:endParaRPr lang="es-ES" sz="2000" b="1" dirty="0" smtClean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Tras derrota de Napoleón en </a:t>
            </a:r>
            <a:r>
              <a:rPr lang="es-ES" sz="2000" b="1" dirty="0" smtClean="0">
                <a:sym typeface="Wingdings"/>
              </a:rPr>
              <a:t>Waterloo (</a:t>
            </a:r>
            <a:r>
              <a:rPr lang="es-ES" sz="2000" dirty="0" smtClean="0">
                <a:sym typeface="Wingdings"/>
              </a:rPr>
              <a:t>Duque de Wellington) destierro definitivo a Santa Elena (Atlántico). </a:t>
            </a: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291982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1955</Words>
  <Application>Microsoft Macintosh PowerPoint</Application>
  <PresentationFormat>Presentación en pantalla (4:3)</PresentationFormat>
  <Paragraphs>168</Paragraphs>
  <Slides>30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Generalitat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Ildefonso</dc:creator>
  <cp:keywords/>
  <dc:description/>
  <cp:lastModifiedBy>Ildefonso</cp:lastModifiedBy>
  <cp:revision>124</cp:revision>
  <dcterms:created xsi:type="dcterms:W3CDTF">2014-09-15T10:17:07Z</dcterms:created>
  <dcterms:modified xsi:type="dcterms:W3CDTF">2017-07-06T12:57:16Z</dcterms:modified>
  <cp:category/>
</cp:coreProperties>
</file>